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8"/>
  </p:notesMasterIdLst>
  <p:sldIdLst>
    <p:sldId id="264" r:id="rId2"/>
    <p:sldId id="256" r:id="rId3"/>
    <p:sldId id="257" r:id="rId4"/>
    <p:sldId id="258" r:id="rId5"/>
    <p:sldId id="262" r:id="rId6"/>
    <p:sldId id="265" r:id="rId7"/>
  </p:sldIdLst>
  <p:sldSz cx="9144000" cy="6858000" type="screen4x3"/>
  <p:notesSz cx="10234613" cy="70993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64" autoAdjust="0"/>
  </p:normalViewPr>
  <p:slideViewPr>
    <p:cSldViewPr>
      <p:cViewPr>
        <p:scale>
          <a:sx n="77" d="100"/>
          <a:sy n="77" d="100"/>
        </p:scale>
        <p:origin x="-117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Zeszyt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Zeszyt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WSZ\Documents\prezentacja%20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WSZ\Documents\prezentacja%20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Średnia ocena nauczyciela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-0.16666703120443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88888888888889E-2"/>
                  <c:y val="-0.24537037037037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3114610673668E-2"/>
                  <c:y val="-0.35578703703703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Arkusz1!$B$1:$D$1</c:f>
              <c:strCache>
                <c:ptCount val="3"/>
                <c:pt idx="0">
                  <c:v>WFil</c:v>
                </c:pt>
                <c:pt idx="1">
                  <c:v>WKFiOZ</c:v>
                </c:pt>
                <c:pt idx="2">
                  <c:v>WST</c:v>
                </c:pt>
              </c:strCache>
            </c:strRef>
          </c:cat>
          <c:val>
            <c:numRef>
              <c:f>Arkusz1!$B$2:$D$2</c:f>
              <c:numCache>
                <c:formatCode>General</c:formatCode>
                <c:ptCount val="3"/>
                <c:pt idx="0">
                  <c:v>4.45</c:v>
                </c:pt>
                <c:pt idx="1">
                  <c:v>4.47</c:v>
                </c:pt>
                <c:pt idx="2">
                  <c:v>4.5199999999999996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8785536"/>
        <c:axId val="158787072"/>
        <c:axId val="0"/>
      </c:bar3DChart>
      <c:catAx>
        <c:axId val="15878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58787072"/>
        <c:crosses val="autoZero"/>
        <c:auto val="1"/>
        <c:lblAlgn val="ctr"/>
        <c:lblOffset val="100"/>
        <c:noMultiLvlLbl val="0"/>
      </c:catAx>
      <c:valAx>
        <c:axId val="15878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785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Arkusz3!$A$2</c:f>
              <c:strCache>
                <c:ptCount val="1"/>
                <c:pt idx="0">
                  <c:v>Ocena 2017/2018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Arkusz3!$B$1:$T$1</c:f>
              <c:strCache>
                <c:ptCount val="19"/>
                <c:pt idx="0">
                  <c:v>FIL I Stop.</c:v>
                </c:pt>
                <c:pt idx="1">
                  <c:v>FIL II Stop.</c:v>
                </c:pt>
                <c:pt idx="2">
                  <c:v>DIET</c:v>
                </c:pt>
                <c:pt idx="3">
                  <c:v>FIZ</c:v>
                </c:pt>
                <c:pt idx="4">
                  <c:v>KOS</c:v>
                </c:pt>
                <c:pt idx="5">
                  <c:v>PIEL</c:v>
                </c:pt>
                <c:pt idx="6">
                  <c:v>WF</c:v>
                </c:pt>
                <c:pt idx="7">
                  <c:v>BW</c:v>
                </c:pt>
                <c:pt idx="8">
                  <c:v>BUD</c:v>
                </c:pt>
                <c:pt idx="9">
                  <c:v>ENG</c:v>
                </c:pt>
                <c:pt idx="10">
                  <c:v>FiR</c:v>
                </c:pt>
                <c:pt idx="11">
                  <c:v>INF</c:v>
                </c:pt>
                <c:pt idx="12">
                  <c:v>IŚ</c:v>
                </c:pt>
                <c:pt idx="13">
                  <c:v>LOG</c:v>
                </c:pt>
                <c:pt idx="14">
                  <c:v>MBM</c:v>
                </c:pt>
                <c:pt idx="15">
                  <c:v>PED</c:v>
                </c:pt>
                <c:pt idx="16">
                  <c:v>PS</c:v>
                </c:pt>
                <c:pt idx="17">
                  <c:v>ZIP</c:v>
                </c:pt>
                <c:pt idx="18">
                  <c:v>ZP</c:v>
                </c:pt>
              </c:strCache>
            </c:strRef>
          </c:cat>
          <c:val>
            <c:numRef>
              <c:f>Arkusz3!$B$2:$T$2</c:f>
              <c:numCache>
                <c:formatCode>General</c:formatCode>
                <c:ptCount val="19"/>
                <c:pt idx="0">
                  <c:v>4.46</c:v>
                </c:pt>
                <c:pt idx="1">
                  <c:v>4.41</c:v>
                </c:pt>
                <c:pt idx="2">
                  <c:v>4.49</c:v>
                </c:pt>
                <c:pt idx="3">
                  <c:v>4.6500000000000004</c:v>
                </c:pt>
                <c:pt idx="4">
                  <c:v>4.42</c:v>
                </c:pt>
                <c:pt idx="5">
                  <c:v>4.62</c:v>
                </c:pt>
                <c:pt idx="6">
                  <c:v>4.4800000000000004</c:v>
                </c:pt>
                <c:pt idx="7">
                  <c:v>4.3499999999999996</c:v>
                </c:pt>
                <c:pt idx="8">
                  <c:v>4.1900000000000004</c:v>
                </c:pt>
                <c:pt idx="9">
                  <c:v>4.5</c:v>
                </c:pt>
                <c:pt idx="10">
                  <c:v>4.5599999999999996</c:v>
                </c:pt>
                <c:pt idx="11">
                  <c:v>4.79</c:v>
                </c:pt>
                <c:pt idx="12">
                  <c:v>4.7699999999999996</c:v>
                </c:pt>
                <c:pt idx="13">
                  <c:v>4.6500000000000004</c:v>
                </c:pt>
                <c:pt idx="14">
                  <c:v>4.46</c:v>
                </c:pt>
                <c:pt idx="15">
                  <c:v>4.41</c:v>
                </c:pt>
                <c:pt idx="16">
                  <c:v>4.6399999999999997</c:v>
                </c:pt>
                <c:pt idx="17">
                  <c:v>4.49</c:v>
                </c:pt>
                <c:pt idx="18">
                  <c:v>4.5199999999999996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501760"/>
        <c:axId val="160503296"/>
        <c:axId val="0"/>
      </c:bar3DChart>
      <c:catAx>
        <c:axId val="160501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0503296"/>
        <c:crosses val="autoZero"/>
        <c:auto val="1"/>
        <c:lblAlgn val="ctr"/>
        <c:lblOffset val="100"/>
        <c:noMultiLvlLbl val="0"/>
      </c:catAx>
      <c:valAx>
        <c:axId val="16050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5017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CCCC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7.8814395666573535E-3"/>
                  <c:y val="-0.19909100977559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407197833286767E-3"/>
                  <c:y val="-0.17582063200961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703598916643384E-3"/>
                  <c:y val="-0.25080296036665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288637399944114E-2"/>
                  <c:y val="-0.33612767884191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407197833286767E-3"/>
                  <c:y val="-0.224946985071126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347917616615439E-2"/>
                  <c:y val="-0.35164126401923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21201899742336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733239024979044E-2"/>
                  <c:y val="-0.16806383942095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9407197833286767E-3"/>
                  <c:y val="-0.1085950962412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Arkusz4!$A$20:$A$28</c:f>
              <c:strCache>
                <c:ptCount val="9"/>
                <c:pt idx="0">
                  <c:v>Czy treść zajęć była omawiana w sposób jasny i zrozumiały?</c:v>
                </c:pt>
                <c:pt idx="1">
                  <c:v>Czy zajęcia były prowadzone w sposób interesujący, zachęcając studentów do stawiania pytań i dyskusji?</c:v>
                </c:pt>
                <c:pt idx="2">
                  <c:v>Czy nauczyciel odpowiadał na pytania zadawane przez studentów, dotyczące treści zajęć?</c:v>
                </c:pt>
                <c:pt idx="3">
                  <c:v>Czy zajęcia rozpoczynały się i kończyły punktualnie?</c:v>
                </c:pt>
                <c:pt idx="4">
                  <c:v>Czy nauczyciel był dostępny poza zajęciami (dyżury, konsultacje i inne formy)?</c:v>
                </c:pt>
                <c:pt idx="5">
                  <c:v>Czy nauczyciel z szacunkiem i życzliwością odnosił się do studentów?</c:v>
                </c:pt>
                <c:pt idx="6">
                  <c:v>Czy kryteria weryfikacji wiedzy, umiejętności i kompetencji społecznych na zaliczeniu/egzaminie były jasne i obiektywne?</c:v>
                </c:pt>
                <c:pt idx="7">
                  <c:v>Czy nauczyciel w ramach przedmiotu wykorzystywał innowacyjne i skuteczne metody kształcenia i oceny?</c:v>
                </c:pt>
                <c:pt idx="8">
                  <c:v>Czy zajęcia były inspiracją do samodzielnego poszerzania wiedzy?</c:v>
                </c:pt>
              </c:strCache>
            </c:strRef>
          </c:cat>
          <c:val>
            <c:numRef>
              <c:f>Arkusz4!$B$20:$B$28</c:f>
              <c:numCache>
                <c:formatCode>0.00</c:formatCode>
                <c:ptCount val="9"/>
                <c:pt idx="0">
                  <c:v>4.4399999999999995</c:v>
                </c:pt>
                <c:pt idx="1">
                  <c:v>4.3249999999999993</c:v>
                </c:pt>
                <c:pt idx="2">
                  <c:v>4.6050000000000004</c:v>
                </c:pt>
                <c:pt idx="3">
                  <c:v>4.6850000000000005</c:v>
                </c:pt>
                <c:pt idx="4">
                  <c:v>4.5</c:v>
                </c:pt>
                <c:pt idx="5">
                  <c:v>4.6550000000000002</c:v>
                </c:pt>
                <c:pt idx="6">
                  <c:v>4.4950000000000001</c:v>
                </c:pt>
                <c:pt idx="7">
                  <c:v>4.3599999999999994</c:v>
                </c:pt>
                <c:pt idx="8">
                  <c:v>4.2050000000000001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532736"/>
        <c:axId val="160534528"/>
        <c:axId val="0"/>
      </c:bar3DChart>
      <c:catAx>
        <c:axId val="16053273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534528"/>
        <c:crosses val="autoZero"/>
        <c:auto val="1"/>
        <c:lblAlgn val="ctr"/>
        <c:lblOffset val="100"/>
        <c:noMultiLvlLbl val="0"/>
      </c:catAx>
      <c:valAx>
        <c:axId val="1605345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60532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4.166666666666666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55296335660554E-2"/>
                  <c:y val="-2.694173509974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Arkusz5!$B$1:$B$3</c:f>
              <c:strCache>
                <c:ptCount val="3"/>
                <c:pt idx="0">
                  <c:v>ocena 2015/2016</c:v>
                </c:pt>
                <c:pt idx="1">
                  <c:v>ocena 2016/2017</c:v>
                </c:pt>
                <c:pt idx="2">
                  <c:v>ocena 2017/2018</c:v>
                </c:pt>
              </c:strCache>
            </c:strRef>
          </c:cat>
          <c:val>
            <c:numRef>
              <c:f>Arkusz5!$C$1:$C$3</c:f>
              <c:numCache>
                <c:formatCode>0.00</c:formatCode>
                <c:ptCount val="3"/>
                <c:pt idx="0" formatCode="General">
                  <c:v>4.4400000000000004</c:v>
                </c:pt>
                <c:pt idx="1">
                  <c:v>4.42</c:v>
                </c:pt>
                <c:pt idx="2" formatCode="General">
                  <c:v>4.47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645888"/>
        <c:axId val="160647424"/>
        <c:axId val="0"/>
      </c:bar3DChart>
      <c:catAx>
        <c:axId val="160645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60647424"/>
        <c:crosses val="autoZero"/>
        <c:auto val="1"/>
        <c:lblAlgn val="ctr"/>
        <c:lblOffset val="100"/>
        <c:noMultiLvlLbl val="0"/>
      </c:catAx>
      <c:valAx>
        <c:axId val="16064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6458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0"/>
              </a:spcBef>
              <a:buClrTx/>
              <a:buSzTx/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0"/>
              </a:spcBef>
              <a:buClrTx/>
              <a:buSzTx/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3400"/>
            <a:ext cx="35480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1850"/>
            <a:ext cx="8189913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0"/>
              </a:spcBef>
              <a:buClrTx/>
              <a:buSzTx/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FF0F13B6-96D5-4CC2-9242-8CD1B199C95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8530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4703AD9-15D4-4294-8D61-C639199BAB74}" type="slidenum">
              <a:rPr lang="pl-PL" altLang="pl-PL" sz="1300" smtClean="0"/>
              <a:pPr/>
              <a:t>2</a:t>
            </a:fld>
            <a:endParaRPr lang="pl-PL" altLang="pl-PL" sz="13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llll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753F1-955E-44B5-9D1C-2171793262A1}" type="slidenum">
              <a:rPr lang="pl-PL" altLang="pl-PL" sz="1300" smtClean="0"/>
              <a:pPr/>
              <a:t>5</a:t>
            </a:fld>
            <a:endParaRPr lang="pl-PL" altLang="pl-PL" sz="13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llll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pl-PL" altLang="en-US"/>
              <a:t>Kliknij, aby edytować styl wzorca tytułu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pl-PL" altLang="en-US"/>
              <a:t>Kliknij, aby edytować styl wzorca podtytułu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8D5C-B749-4335-82EB-500F2B11231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06695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6DAB-77BE-42CF-9A00-B817D1A8E26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9509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EFA10-54E3-4D2D-B500-D86735E99A2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286717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ytuł, zawartość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FBE28-20F2-42BB-B22C-4645986F218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480678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ytuł i tekst nad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D693B-9938-497B-AB97-3DE9EB8DFB5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931672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D6FA-D5C9-43D4-AF75-5C5BDEBDB84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650978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E7B54-CBE5-443A-87F7-76C2B2774B7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576037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07A0-117C-4DD6-82AA-66260ED746F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92424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D8B5-A307-4BD3-8A81-E93F8C8660C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60301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FAB98-8201-418D-915B-31206611EC7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19796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FBB6-FBE8-4B9C-A0C0-D3B54DE15FF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79637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E3073-2A03-4540-B346-E054CDD01A5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89179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EB7DD-65B2-4420-B7CD-90B23F4A9C5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96016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50ABD-BE71-4FCC-9591-7C3108527A9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69559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70FCB-0811-41D5-BFE5-FD68F1C1738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12955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9B1FE-25E8-4D81-BAAF-BC3D293BE9E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3363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 wzorca tytułu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C4BD51F2-E61C-4E43-A54E-2D4E3FE18A8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  <p:sldLayoutId id="2147484069" r:id="rId14"/>
    <p:sldLayoutId id="2147484070" r:id="rId15"/>
    <p:sldLayoutId id="2147484071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77975"/>
          </a:xfrm>
        </p:spPr>
        <p:txBody>
          <a:bodyPr/>
          <a:lstStyle/>
          <a:p>
            <a:pPr eaLnBrk="1" hangingPunct="1"/>
            <a:r>
              <a:rPr lang="pl-PL" altLang="pl-PL" sz="3000" smtClean="0"/>
              <a:t>Wyniki </a:t>
            </a:r>
            <a:br>
              <a:rPr lang="pl-PL" altLang="pl-PL" sz="3000" smtClean="0"/>
            </a:br>
            <a:r>
              <a:rPr lang="pl-PL" altLang="pl-PL" sz="3000" smtClean="0"/>
              <a:t>ankiet oceny nauczycieli akademickich</a:t>
            </a:r>
            <a:r>
              <a:rPr lang="pl-PL" altLang="pl-PL" sz="1700" smtClean="0"/>
              <a:t/>
            </a:r>
            <a:br>
              <a:rPr lang="pl-PL" altLang="pl-PL" sz="1700" smtClean="0"/>
            </a:br>
            <a:r>
              <a:rPr lang="pl-PL" altLang="pl-PL" sz="1700" smtClean="0"/>
              <a:t>przeprowadzonych w roku akademickim 2017/2018</a:t>
            </a:r>
            <a:br>
              <a:rPr lang="pl-PL" altLang="pl-PL" sz="1700" smtClean="0"/>
            </a:br>
            <a:endParaRPr lang="pl-PL" altLang="pl-PL" sz="1700" smtClean="0"/>
          </a:p>
        </p:txBody>
      </p:sp>
      <p:pic>
        <p:nvPicPr>
          <p:cNvPr id="3075" name="Symbol zastępczy zawartości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133600"/>
            <a:ext cx="2232025" cy="2232025"/>
          </a:xfrm>
        </p:spPr>
      </p:pic>
      <p:sp>
        <p:nvSpPr>
          <p:cNvPr id="307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916238" y="1628775"/>
            <a:ext cx="5472112" cy="4895850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pl-PL" altLang="pl-PL" sz="1400" smtClean="0"/>
              <a:t>	Realizując zadania wynikające z </a:t>
            </a:r>
            <a:r>
              <a:rPr lang="pl-PL" altLang="pl-PL" sz="1400" b="1" smtClean="0"/>
              <a:t>Wewnętrznego Systemu Zapewnienia Jakości Kształcenia</a:t>
            </a:r>
            <a:r>
              <a:rPr lang="pl-PL" altLang="pl-PL" sz="1400" smtClean="0"/>
              <a:t> w Państwowej Wyższej Szkole Zawodowej w Koninie w roku akademickim 2017/2018 dokonano oceny pracy nauczycieli akademickich pod względem wypełniania przez nich obowiązków dydaktycznych.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</a:pPr>
            <a:endParaRPr lang="pl-PL" altLang="pl-PL" sz="1400" smtClean="0"/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pl-PL" altLang="pl-PL" sz="1400" smtClean="0"/>
              <a:t>	Respondentami biorącymi udział w ankiecie byli studenci Państwowej Wyższej Szkoły Zawodowej w Koninie. </a:t>
            </a:r>
            <a:br>
              <a:rPr lang="pl-PL" altLang="pl-PL" sz="1400" smtClean="0"/>
            </a:br>
            <a:r>
              <a:rPr lang="pl-PL" altLang="pl-PL" sz="1400" smtClean="0"/>
              <a:t>W ocenie nauczycieli akademickich wzięli udział studenci wszystkich trzech wydziałów Uczelni, którzy ocenili wykładowców realizujących zajęcia dydaktyczne w semestrze zimowym i letnim roku akademickiego 2017/2018. 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</a:pPr>
            <a:endParaRPr lang="pl-PL" altLang="pl-PL" sz="1400" smtClean="0"/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pl-PL" altLang="pl-PL" sz="1400" smtClean="0"/>
              <a:t>	Celem przeprowadzonej oceny nauczycieli akademickich PWSZ w Koninie przez studentów jest zapoznanie się z ich opinią o wykładowcach prowadzących zajęcia dydaktyczne.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2800" smtClean="0"/>
              <a:t>Wyniki ankiet oceny nauczycieli akademickich</a:t>
            </a:r>
            <a:r>
              <a:rPr lang="pl-PL" altLang="pl-PL" sz="1700" smtClean="0"/>
              <a:t/>
            </a:r>
            <a:br>
              <a:rPr lang="pl-PL" altLang="pl-PL" sz="1700" smtClean="0"/>
            </a:br>
            <a:r>
              <a:rPr lang="pl-PL" altLang="pl-PL" sz="1700" smtClean="0"/>
              <a:t>przeprowadzonych w roku akademickim 2017/2018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323528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10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4149725"/>
            <a:ext cx="40735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000" smtClean="0"/>
              <a:t>Wyniki </a:t>
            </a:r>
            <a:br>
              <a:rPr lang="pl-PL" altLang="pl-PL" sz="3000" smtClean="0"/>
            </a:br>
            <a:r>
              <a:rPr lang="pl-PL" altLang="pl-PL" sz="3000" smtClean="0"/>
              <a:t>ankiet oceny nauczycieli akademickich</a:t>
            </a:r>
            <a:r>
              <a:rPr lang="pl-PL" altLang="pl-PL" sz="1700" smtClean="0"/>
              <a:t/>
            </a:r>
            <a:br>
              <a:rPr lang="pl-PL" altLang="pl-PL" sz="1700" smtClean="0"/>
            </a:br>
            <a:r>
              <a:rPr lang="pl-PL" altLang="pl-PL" sz="1700" smtClean="0"/>
              <a:t>przeprowadzonych w roku akademickim 2017/2018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2057400"/>
          <a:ext cx="8208912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06537"/>
          </a:xfrm>
        </p:spPr>
        <p:txBody>
          <a:bodyPr/>
          <a:lstStyle/>
          <a:p>
            <a:pPr eaLnBrk="1" hangingPunct="1"/>
            <a:r>
              <a:rPr lang="pl-PL" altLang="pl-PL" sz="2600" smtClean="0"/>
              <a:t/>
            </a:r>
            <a:br>
              <a:rPr lang="pl-PL" altLang="pl-PL" sz="2600" smtClean="0"/>
            </a:br>
            <a:r>
              <a:rPr lang="pl-PL" altLang="pl-PL" sz="2600" smtClean="0"/>
              <a:t/>
            </a:r>
            <a:br>
              <a:rPr lang="pl-PL" altLang="pl-PL" sz="2600" smtClean="0"/>
            </a:br>
            <a:r>
              <a:rPr lang="pl-PL" altLang="pl-PL" sz="2600" smtClean="0"/>
              <a:t/>
            </a:r>
            <a:br>
              <a:rPr lang="pl-PL" altLang="pl-PL" sz="2600" smtClean="0"/>
            </a:br>
            <a:r>
              <a:rPr lang="pl-PL" altLang="pl-PL" sz="2600" smtClean="0"/>
              <a:t/>
            </a:r>
            <a:br>
              <a:rPr lang="pl-PL" altLang="pl-PL" sz="2600" smtClean="0"/>
            </a:br>
            <a:r>
              <a:rPr lang="pl-PL" altLang="pl-PL" sz="2600" smtClean="0"/>
              <a:t/>
            </a:r>
            <a:br>
              <a:rPr lang="pl-PL" altLang="pl-PL" sz="2600" smtClean="0"/>
            </a:br>
            <a:r>
              <a:rPr lang="pl-PL" altLang="pl-PL" sz="2600" smtClean="0"/>
              <a:t/>
            </a:r>
            <a:br>
              <a:rPr lang="pl-PL" altLang="pl-PL" sz="2600" smtClean="0"/>
            </a:br>
            <a:r>
              <a:rPr lang="pl-PL" altLang="pl-PL" sz="2600" smtClean="0"/>
              <a:t/>
            </a:r>
            <a:br>
              <a:rPr lang="pl-PL" altLang="pl-PL" sz="2600" smtClean="0"/>
            </a:br>
            <a:r>
              <a:rPr lang="pl-PL" altLang="pl-PL" sz="2600" smtClean="0"/>
              <a:t/>
            </a:r>
            <a:br>
              <a:rPr lang="pl-PL" altLang="pl-PL" sz="2600" smtClean="0"/>
            </a:br>
            <a:r>
              <a:rPr lang="pl-PL" altLang="pl-PL" sz="2600" smtClean="0"/>
              <a:t/>
            </a:r>
            <a:br>
              <a:rPr lang="pl-PL" altLang="pl-PL" sz="2600" smtClean="0"/>
            </a:br>
            <a:r>
              <a:rPr lang="pl-PL" altLang="pl-PL" sz="2600" smtClean="0"/>
              <a:t/>
            </a:r>
            <a:br>
              <a:rPr lang="pl-PL" altLang="pl-PL" sz="2600" smtClean="0"/>
            </a:br>
            <a:r>
              <a:rPr lang="pl-PL" altLang="pl-PL" sz="2600" smtClean="0"/>
              <a:t>Wyniki </a:t>
            </a:r>
            <a:br>
              <a:rPr lang="pl-PL" altLang="pl-PL" sz="2600" smtClean="0"/>
            </a:br>
            <a:r>
              <a:rPr lang="pl-PL" altLang="pl-PL" sz="2600" smtClean="0"/>
              <a:t>ankiet oceny nauczycieli akademickich</a:t>
            </a:r>
            <a:r>
              <a:rPr lang="pl-PL" altLang="pl-PL" sz="1500" smtClean="0"/>
              <a:t/>
            </a:r>
            <a:br>
              <a:rPr lang="pl-PL" altLang="pl-PL" sz="1500" smtClean="0"/>
            </a:br>
            <a:r>
              <a:rPr lang="pl-PL" altLang="pl-PL" sz="1500" smtClean="0"/>
              <a:t>przeprowadzonych w roku akademickim 2017/2018</a:t>
            </a:r>
            <a:br>
              <a:rPr lang="pl-PL" altLang="pl-PL" sz="1500" smtClean="0"/>
            </a:br>
            <a:r>
              <a:rPr lang="pl-PL" altLang="pl-PL" sz="1500" smtClean="0"/>
              <a:t/>
            </a:r>
            <a:br>
              <a:rPr lang="pl-PL" altLang="pl-PL" sz="1500" smtClean="0"/>
            </a:br>
            <a:r>
              <a:rPr lang="pl-PL" altLang="pl-PL" sz="1500" smtClean="0"/>
              <a:t>			     </a:t>
            </a:r>
            <a:r>
              <a:rPr lang="pl-PL" altLang="pl-PL" sz="1400" smtClean="0">
                <a:solidFill>
                  <a:schemeClr val="tx1"/>
                </a:solidFill>
              </a:rPr>
              <a:t>Średnia ocena odpowiedzi na pytania</a:t>
            </a: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947015"/>
              </p:ext>
            </p:extLst>
          </p:nvPr>
        </p:nvGraphicFramePr>
        <p:xfrm>
          <a:off x="1366837" y="1412776"/>
          <a:ext cx="6445523" cy="491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068638"/>
            <a:ext cx="1800225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95288" y="476250"/>
            <a:ext cx="7543800" cy="1439863"/>
          </a:xfrm>
        </p:spPr>
        <p:txBody>
          <a:bodyPr/>
          <a:lstStyle/>
          <a:p>
            <a:pPr eaLnBrk="1" hangingPunct="1"/>
            <a:r>
              <a:rPr lang="pl-PL" altLang="pl-PL" sz="3000" smtClean="0"/>
              <a:t/>
            </a:r>
            <a:br>
              <a:rPr lang="pl-PL" altLang="pl-PL" sz="3000" smtClean="0"/>
            </a:br>
            <a:r>
              <a:rPr lang="pl-PL" altLang="pl-PL" sz="3000" smtClean="0"/>
              <a:t>Wyniki </a:t>
            </a:r>
            <a:br>
              <a:rPr lang="pl-PL" altLang="pl-PL" sz="3000" smtClean="0"/>
            </a:br>
            <a:r>
              <a:rPr lang="pl-PL" altLang="pl-PL" sz="3000" smtClean="0"/>
              <a:t>ankiet oceny nauczycieli akademickich</a:t>
            </a:r>
            <a:r>
              <a:rPr lang="pl-PL" altLang="pl-PL" sz="1700" smtClean="0"/>
              <a:t/>
            </a:r>
            <a:br>
              <a:rPr lang="pl-PL" altLang="pl-PL" sz="1700" smtClean="0"/>
            </a:br>
            <a:r>
              <a:rPr lang="pl-PL" altLang="pl-PL" sz="1700" smtClean="0"/>
              <a:t>przeprowadzonych w roku akademickim 2017/2018</a:t>
            </a:r>
            <a:r>
              <a:rPr lang="pl-PL" altLang="pl-PL" sz="1100" smtClean="0"/>
              <a:t/>
            </a:r>
            <a:br>
              <a:rPr lang="pl-PL" altLang="pl-PL" sz="1100" smtClean="0"/>
            </a:br>
            <a:r>
              <a:rPr lang="pl-PL" altLang="pl-PL" sz="1100" smtClean="0"/>
              <a:t/>
            </a:r>
            <a:br>
              <a:rPr lang="pl-PL" altLang="pl-PL" sz="1100" smtClean="0"/>
            </a:br>
            <a:r>
              <a:rPr lang="pl-PL" altLang="pl-PL" sz="1100" smtClean="0"/>
              <a:t>	</a:t>
            </a:r>
            <a:r>
              <a:rPr lang="pl-PL" altLang="pl-PL" sz="1400" smtClean="0">
                <a:solidFill>
                  <a:schemeClr val="tx1"/>
                </a:solidFill>
              </a:rPr>
              <a:t>Zestawienie porównawcze ocen nauczycieli akademickich</a:t>
            </a:r>
            <a:br>
              <a:rPr lang="pl-PL" altLang="pl-PL" sz="1400" smtClean="0">
                <a:solidFill>
                  <a:schemeClr val="tx1"/>
                </a:solidFill>
              </a:rPr>
            </a:br>
            <a:r>
              <a:rPr lang="pl-PL" altLang="pl-PL" sz="1400" smtClean="0">
                <a:solidFill>
                  <a:schemeClr val="tx1"/>
                </a:solidFill>
              </a:rPr>
              <a:t>		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2057400"/>
          <a:ext cx="6390456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773238"/>
            <a:ext cx="51847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06537"/>
          </a:xfrm>
        </p:spPr>
        <p:txBody>
          <a:bodyPr/>
          <a:lstStyle/>
          <a:p>
            <a:pPr eaLnBrk="1" hangingPunct="1"/>
            <a:r>
              <a:rPr lang="pl-PL" altLang="pl-PL" sz="3000" smtClean="0"/>
              <a:t>Wyniki </a:t>
            </a:r>
            <a:br>
              <a:rPr lang="pl-PL" altLang="pl-PL" sz="3000" smtClean="0"/>
            </a:br>
            <a:r>
              <a:rPr lang="pl-PL" altLang="pl-PL" sz="3000" smtClean="0"/>
              <a:t>ankiet oceny nauczycieli akademickich</a:t>
            </a:r>
            <a:r>
              <a:rPr lang="pl-PL" altLang="pl-PL" sz="1700" smtClean="0"/>
              <a:t/>
            </a:r>
            <a:br>
              <a:rPr lang="pl-PL" altLang="pl-PL" sz="1700" smtClean="0"/>
            </a:br>
            <a:r>
              <a:rPr lang="pl-PL" altLang="pl-PL" sz="1700" smtClean="0"/>
              <a:t>przeprowadzonych w roku akademickim 2017/2018</a:t>
            </a:r>
            <a:r>
              <a:rPr lang="pl-PL" altLang="pl-PL" sz="1100" smtClean="0"/>
              <a:t/>
            </a:r>
            <a:br>
              <a:rPr lang="pl-PL" altLang="pl-PL" sz="1100" smtClean="0"/>
            </a:br>
            <a:endParaRPr lang="pl-PL" altLang="pl-PL" sz="11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pl-PL" altLang="pl-PL" sz="1800" dirty="0" smtClean="0">
              <a:latin typeface="Verdan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pl-PL" altLang="pl-PL" sz="1800" dirty="0" smtClean="0">
              <a:latin typeface="Verdan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pl-PL" altLang="pl-PL" sz="1800" dirty="0" smtClean="0">
              <a:latin typeface="Verdan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pl-PL" altLang="pl-PL" sz="1800" dirty="0" smtClean="0">
              <a:latin typeface="Verdan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pl-PL" altLang="pl-PL" sz="1800" dirty="0" smtClean="0">
              <a:latin typeface="Verdan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pl-PL" altLang="pl-PL" sz="1800" dirty="0" smtClean="0">
              <a:latin typeface="Verdan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pl-PL" altLang="pl-PL" sz="1800" dirty="0" smtClean="0">
              <a:latin typeface="Verdan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pl-PL" altLang="pl-PL" sz="1800" dirty="0" smtClean="0">
                <a:latin typeface="Verdana" pitchFamily="34" charset="0"/>
              </a:rPr>
              <a:t>Wszystkim studentom zaangażowanym w wypełnianie ankiet  </a:t>
            </a:r>
            <a:br>
              <a:rPr lang="pl-PL" altLang="pl-PL" sz="1800" dirty="0" smtClean="0">
                <a:latin typeface="Verdana" pitchFamily="34" charset="0"/>
              </a:rPr>
            </a:br>
            <a:r>
              <a:rPr lang="pl-PL" altLang="pl-PL" sz="1800" b="1" dirty="0" smtClean="0">
                <a:latin typeface="Verdana" pitchFamily="34" charset="0"/>
              </a:rPr>
              <a:t> serdecznie dziękujemy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l-PL" altLang="pl-PL" sz="1800" dirty="0" smtClean="0">
                <a:latin typeface="Verdana" pitchFamily="34" charset="0"/>
              </a:rPr>
              <a:t> i zapraszamy do uczestnictwa w kolejnych badaniach ankietowych.</a:t>
            </a:r>
          </a:p>
          <a:p>
            <a:pPr eaLnBrk="1" hangingPunct="1"/>
            <a:endParaRPr lang="pl-PL" altLang="pl-PL" sz="1800" dirty="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l-PL" altLang="pl-PL" sz="1400" dirty="0" smtClean="0">
              <a:latin typeface="Verdan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pl-PL" altLang="pl-PL" sz="1200" dirty="0" smtClean="0"/>
              <a:t>Opracowanie: </a:t>
            </a:r>
            <a:r>
              <a:rPr lang="pl-PL" altLang="pl-PL" sz="1200" smtClean="0"/>
              <a:t>Uczelniana Komisja </a:t>
            </a:r>
            <a:r>
              <a:rPr lang="pl-PL" altLang="pl-PL" sz="1200" dirty="0" smtClean="0"/>
              <a:t>ds. Oceny Jakości Kształcenia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l-PL" altLang="pl-PL" sz="1200" dirty="0" smtClean="0"/>
              <a:t>PWSZ </a:t>
            </a:r>
            <a:r>
              <a:rPr lang="pl-PL" altLang="pl-PL" sz="1200" dirty="0" smtClean="0"/>
              <a:t>w Koninie</a:t>
            </a:r>
          </a:p>
          <a:p>
            <a:pPr eaLnBrk="1" hangingPunct="1">
              <a:buFont typeface="Wingdings" pitchFamily="2" charset="2"/>
              <a:buNone/>
            </a:pPr>
            <a:endParaRPr lang="pl-PL" altLang="pl-PL" sz="1200" dirty="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l-PL" altLang="pl-PL" dirty="0" smtClean="0"/>
          </a:p>
        </p:txBody>
      </p:sp>
      <p:pic>
        <p:nvPicPr>
          <p:cNvPr id="8197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635125"/>
            <a:ext cx="5184775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eć">
  <a:themeElements>
    <a:clrScheme name="Sieć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ieć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Char char="l"/>
          <a:tabLst/>
          <a:defRPr kumimoji="0" lang="pl-PL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Char char="l"/>
          <a:tabLst/>
          <a:defRPr kumimoji="0" lang="pl-PL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eć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eć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eć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Sieć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ieć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Sieć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ieć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Sieć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ieć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Sieć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33</Words>
  <Application>Microsoft Office PowerPoint</Application>
  <PresentationFormat>Pokaz na ekranie (4:3)</PresentationFormat>
  <Paragraphs>43</Paragraphs>
  <Slides>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Sieć</vt:lpstr>
      <vt:lpstr>Wyniki  ankiet oceny nauczycieli akademickich przeprowadzonych w roku akademickim 2017/2018 </vt:lpstr>
      <vt:lpstr>Wyniki ankiet oceny nauczycieli akademickich przeprowadzonych w roku akademickim 2017/2018</vt:lpstr>
      <vt:lpstr>Wyniki  ankiet oceny nauczycieli akademickich przeprowadzonych w roku akademickim 2017/2018</vt:lpstr>
      <vt:lpstr>          Wyniki  ankiet oceny nauczycieli akademickich przeprowadzonych w roku akademickim 2017/2018          Średnia ocena odpowiedzi na pytania</vt:lpstr>
      <vt:lpstr> Wyniki  ankiet oceny nauczycieli akademickich przeprowadzonych w roku akademickim 2017/2018   Zestawienie porównawcze ocen nauczycieli akademickich   </vt:lpstr>
      <vt:lpstr>Wyniki  ankiet oceny nauczycieli akademickich przeprowadzonych w roku akademickim 2017/2018 </vt:lpstr>
    </vt:vector>
  </TitlesOfParts>
  <Company>pwsz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Katarzyna Janiak</dc:creator>
  <cp:lastModifiedBy>PWSZ</cp:lastModifiedBy>
  <cp:revision>76</cp:revision>
  <dcterms:created xsi:type="dcterms:W3CDTF">2014-04-02T10:20:47Z</dcterms:created>
  <dcterms:modified xsi:type="dcterms:W3CDTF">2018-12-06T10:29:53Z</dcterms:modified>
</cp:coreProperties>
</file>